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9" r:id="rId1"/>
    <p:sldMasterId id="2147483800" r:id="rId2"/>
  </p:sldMasterIdLst>
  <p:notesMasterIdLst>
    <p:notesMasterId r:id="rId9"/>
  </p:notesMasterIdLst>
  <p:sldIdLst>
    <p:sldId id="256" r:id="rId3"/>
    <p:sldId id="273" r:id="rId4"/>
    <p:sldId id="274" r:id="rId5"/>
    <p:sldId id="285" r:id="rId6"/>
    <p:sldId id="269" r:id="rId7"/>
    <p:sldId id="281" r:id="rId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Book Antiqua"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Book Antiqua"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Book Antiqua"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Book Antiqua"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Book Antiqua" charset="0"/>
        <a:ea typeface="ＭＳ Ｐゴシック" charset="0"/>
        <a:cs typeface="ＭＳ Ｐゴシック" charset="0"/>
      </a:defRPr>
    </a:lvl5pPr>
    <a:lvl6pPr marL="2286000" algn="l" defTabSz="457200" rtl="0" eaLnBrk="1" latinLnBrk="0" hangingPunct="1">
      <a:defRPr kern="1200">
        <a:solidFill>
          <a:schemeClr val="tx1"/>
        </a:solidFill>
        <a:latin typeface="Book Antiqua" charset="0"/>
        <a:ea typeface="ＭＳ Ｐゴシック" charset="0"/>
        <a:cs typeface="ＭＳ Ｐゴシック" charset="0"/>
      </a:defRPr>
    </a:lvl6pPr>
    <a:lvl7pPr marL="2743200" algn="l" defTabSz="457200" rtl="0" eaLnBrk="1" latinLnBrk="0" hangingPunct="1">
      <a:defRPr kern="1200">
        <a:solidFill>
          <a:schemeClr val="tx1"/>
        </a:solidFill>
        <a:latin typeface="Book Antiqua" charset="0"/>
        <a:ea typeface="ＭＳ Ｐゴシック" charset="0"/>
        <a:cs typeface="ＭＳ Ｐゴシック" charset="0"/>
      </a:defRPr>
    </a:lvl7pPr>
    <a:lvl8pPr marL="3200400" algn="l" defTabSz="457200" rtl="0" eaLnBrk="1" latinLnBrk="0" hangingPunct="1">
      <a:defRPr kern="1200">
        <a:solidFill>
          <a:schemeClr val="tx1"/>
        </a:solidFill>
        <a:latin typeface="Book Antiqua" charset="0"/>
        <a:ea typeface="ＭＳ Ｐゴシック" charset="0"/>
        <a:cs typeface="ＭＳ Ｐゴシック" charset="0"/>
      </a:defRPr>
    </a:lvl8pPr>
    <a:lvl9pPr marL="3657600" algn="l" defTabSz="457200" rtl="0" eaLnBrk="1" latinLnBrk="0" hangingPunct="1">
      <a:defRPr kern="1200">
        <a:solidFill>
          <a:schemeClr val="tx1"/>
        </a:solidFill>
        <a:latin typeface="Book Antiqu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A985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3302" autoAdjust="0"/>
  </p:normalViewPr>
  <p:slideViewPr>
    <p:cSldViewPr snapToGrid="0" snapToObjects="1">
      <p:cViewPr varScale="1">
        <p:scale>
          <a:sx n="75" d="100"/>
          <a:sy n="75" d="100"/>
        </p:scale>
        <p:origin x="2144" y="176"/>
      </p:cViewPr>
      <p:guideLst>
        <p:guide orient="horz" pos="2160"/>
        <p:guide pos="2880"/>
      </p:guideLst>
    </p:cSldViewPr>
  </p:slideViewPr>
  <p:notesTextViewPr>
    <p:cViewPr>
      <p:scale>
        <a:sx n="100" d="100"/>
        <a:sy n="100" d="100"/>
      </p:scale>
      <p:origin x="0" y="0"/>
    </p:cViewPr>
  </p:notesTextViewPr>
  <p:sorterViewPr>
    <p:cViewPr>
      <p:scale>
        <a:sx n="75" d="100"/>
        <a:sy n="75" d="100"/>
      </p:scale>
      <p:origin x="0" y="3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BD4353-06F2-466B-AF5D-2DDB6742A1C0}" type="datetimeFigureOut">
              <a:rPr lang="en-US" smtClean="0"/>
              <a:t>2/25/19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E315DA-1AC0-4211-A5ED-3E0AEB240A51}" type="slidenum">
              <a:rPr lang="en-US" smtClean="0"/>
              <a:t>‹#›</a:t>
            </a:fld>
            <a:endParaRPr lang="en-US"/>
          </a:p>
        </p:txBody>
      </p:sp>
    </p:spTree>
    <p:extLst>
      <p:ext uri="{BB962C8B-B14F-4D97-AF65-F5344CB8AC3E}">
        <p14:creationId xmlns:p14="http://schemas.microsoft.com/office/powerpoint/2010/main" val="4213032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E315DA-1AC0-4211-A5ED-3E0AEB240A51}" type="slidenum">
              <a:rPr lang="en-US" smtClean="0"/>
              <a:t>1</a:t>
            </a:fld>
            <a:endParaRPr lang="en-US"/>
          </a:p>
        </p:txBody>
      </p:sp>
    </p:spTree>
    <p:extLst>
      <p:ext uri="{BB962C8B-B14F-4D97-AF65-F5344CB8AC3E}">
        <p14:creationId xmlns:p14="http://schemas.microsoft.com/office/powerpoint/2010/main" val="3979487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pic>
        <p:nvPicPr>
          <p:cNvPr id="4" name="Picture 9" descr="photos-ppt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388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4" name="Picture 9" descr="vst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7982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4" name="Picture 9" descr="photos-ppt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5461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8" name="Picture 9" descr="bgbuff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Click icon to add picture</a:t>
            </a:r>
            <a:endParaRPr lang="en-US" noProof="0" dirty="0"/>
          </a:p>
        </p:txBody>
      </p:sp>
      <p:sp>
        <p:nvSpPr>
          <p:cNvPr id="3"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28150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pic>
        <p:nvPicPr>
          <p:cNvPr id="4" name="Picture 3" descr="photos-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9"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60881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73847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89439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609044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06417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275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587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cxnSp>
        <p:nvCxnSpPr>
          <p:cNvPr id="7" name="Straight Connector 6"/>
          <p:cNvCxnSpPr/>
          <p:nvPr userDrawn="1"/>
        </p:nvCxnSpPr>
        <p:spPr>
          <a:xfrm>
            <a:off x="0" y="5758068"/>
            <a:ext cx="9144000" cy="0"/>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3578087" y="5910470"/>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 name="Straight Connector 2"/>
          <p:cNvCxnSpPr/>
          <p:nvPr userDrawn="1"/>
        </p:nvCxnSpPr>
        <p:spPr>
          <a:xfrm>
            <a:off x="0" y="630429"/>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795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3"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90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6" name="Picture 3" descr="MVC-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35882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6" name="Picture 3" descr="vstc-pp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167997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6" name="Picture 3" descr="photos-ppt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69883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4" name="Picture 3" descr="bgblueonephoto.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360378" y="601090"/>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12" name="Subtitle 2"/>
          <p:cNvSpPr>
            <a:spLocks noGrp="1"/>
          </p:cNvSpPr>
          <p:nvPr>
            <p:ph type="subTitle" idx="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Picture Placeholder 8"/>
          <p:cNvSpPr>
            <a:spLocks noGrp="1" noChangeAspect="1"/>
          </p:cNvSpPr>
          <p:nvPr>
            <p:ph type="pic" sz="quarter" idx="10"/>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pPr lvl="0"/>
            <a:r>
              <a:rPr lang="en-US" noProof="0"/>
              <a:t>Drag picture to placeholder or click icon to add</a:t>
            </a:r>
            <a:endParaRPr lang="en-US" noProof="0" dirty="0"/>
          </a:p>
        </p:txBody>
      </p:sp>
      <p:sp>
        <p:nvSpPr>
          <p:cNvPr id="9" name="Picture Placeholder 2"/>
          <p:cNvSpPr>
            <a:spLocks noGrp="1"/>
          </p:cNvSpPr>
          <p:nvPr>
            <p:ph type="pic" sz="quarter" idx="11"/>
          </p:nvPr>
        </p:nvSpPr>
        <p:spPr>
          <a:xfrm>
            <a:off x="113194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
        <p:nvSpPr>
          <p:cNvPr id="10" name="Picture Placeholder 2"/>
          <p:cNvSpPr>
            <a:spLocks noGrp="1"/>
          </p:cNvSpPr>
          <p:nvPr>
            <p:ph type="pic" sz="quarter" idx="12"/>
          </p:nvPr>
        </p:nvSpPr>
        <p:spPr>
          <a:xfrm>
            <a:off x="38853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
        <p:nvSpPr>
          <p:cNvPr id="11" name="Picture Placeholder 2"/>
          <p:cNvSpPr>
            <a:spLocks noGrp="1"/>
          </p:cNvSpPr>
          <p:nvPr>
            <p:ph type="pic" sz="quarter" idx="13"/>
          </p:nvPr>
        </p:nvSpPr>
        <p:spPr>
          <a:xfrm>
            <a:off x="6628502" y="4579023"/>
            <a:ext cx="3469448" cy="1248690"/>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algn="ctr">
              <a:defRPr sz="1500">
                <a:solidFill>
                  <a:schemeClr val="bg1"/>
                </a:solidFill>
                <a:latin typeface="Arial"/>
                <a:cs typeface="Arial"/>
              </a:defRPr>
            </a:lvl1pPr>
          </a:lstStyle>
          <a:p>
            <a:pPr lvl="0"/>
            <a:endParaRPr lang="en-US" noProof="0" dirty="0"/>
          </a:p>
        </p:txBody>
      </p:sp>
    </p:spTree>
    <p:extLst>
      <p:ext uri="{BB962C8B-B14F-4D97-AF65-F5344CB8AC3E}">
        <p14:creationId xmlns:p14="http://schemas.microsoft.com/office/powerpoint/2010/main" val="123452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17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283930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312188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484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56826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9" descr="PPT-General9.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0" descr="genbuffback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1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pic>
        <p:nvPicPr>
          <p:cNvPr id="4" name="Picture 9" descr="MVC-pp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75851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PPT-General11.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a:xfrm>
            <a:off x="360363" y="6161088"/>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2/25/19</a:t>
            </a:fld>
            <a:endParaRPr lang="en-US" dirty="0"/>
          </a:p>
        </p:txBody>
      </p:sp>
      <p:sp>
        <p:nvSpPr>
          <p:cNvPr id="5" name="Footer Placeholder 4"/>
          <p:cNvSpPr>
            <a:spLocks noGrp="1"/>
          </p:cNvSpPr>
          <p:nvPr>
            <p:ph type="ftr" sz="quarter" idx="3"/>
          </p:nvPr>
        </p:nvSpPr>
        <p:spPr>
          <a:xfrm>
            <a:off x="3124200" y="6161088"/>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638925" y="6161088"/>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pic>
        <p:nvPicPr>
          <p:cNvPr id="1030" name="Picture 6"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descr="PPT-General4.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6" descr="PPT-General15.jpg"/>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PPT-General2.jpg"/>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2" r:id="rId1"/>
    <p:sldLayoutId id="2147483834" r:id="rId2"/>
    <p:sldLayoutId id="2147483835" r:id="rId3"/>
    <p:sldLayoutId id="2147483836" r:id="rId4"/>
    <p:sldLayoutId id="2147483837" r:id="rId5"/>
    <p:sldLayoutId id="2147483838" r:id="rId6"/>
    <p:sldLayoutId id="2147483839" r:id="rId7"/>
    <p:sldLayoutId id="2147483853" r:id="rId8"/>
    <p:sldLayoutId id="2147483854" r:id="rId9"/>
    <p:sldLayoutId id="2147483855" r:id="rId10"/>
    <p:sldLayoutId id="2147483856" r:id="rId11"/>
    <p:sldLayoutId id="2147483857" r:id="rId12"/>
  </p:sldLayoutIdLst>
  <p:hf hdr="0" ftr="0"/>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crimemap.dc.gov/CrimeMapSearch.aspx#tabs-GeoOth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ublic.tableau.com/profile/junchi.tian#!/vizhome/DCArrestReportin2017/Dashboard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33018"/>
            <a:ext cx="5225790" cy="882041"/>
          </a:xfrm>
        </p:spPr>
        <p:txBody>
          <a:bodyPr/>
          <a:lstStyle/>
          <a:p>
            <a:pPr algn="ctr" fontAlgn="auto">
              <a:spcAft>
                <a:spcPts val="0"/>
              </a:spcAft>
              <a:defRPr/>
            </a:pPr>
            <a:r>
              <a:rPr lang="en-US" sz="2800" dirty="0">
                <a:latin typeface="+mj-lt"/>
                <a:ea typeface="+mj-ea"/>
              </a:rPr>
              <a:t>2017 DC Metro Arrest Report</a:t>
            </a:r>
          </a:p>
        </p:txBody>
      </p:sp>
      <p:sp>
        <p:nvSpPr>
          <p:cNvPr id="5" name="TextBox 4"/>
          <p:cNvSpPr txBox="1"/>
          <p:nvPr/>
        </p:nvSpPr>
        <p:spPr>
          <a:xfrm>
            <a:off x="127607" y="2486784"/>
            <a:ext cx="2039859" cy="1200329"/>
          </a:xfrm>
          <a:prstGeom prst="rect">
            <a:avLst/>
          </a:prstGeom>
          <a:noFill/>
        </p:spPr>
        <p:txBody>
          <a:bodyPr wrap="square" rtlCol="0">
            <a:spAutoFit/>
          </a:bodyPr>
          <a:lstStyle/>
          <a:p>
            <a:pPr algn="ctr"/>
            <a:r>
              <a:rPr lang="en-US" b="1" dirty="0" err="1">
                <a:solidFill>
                  <a:schemeClr val="bg1"/>
                </a:solidFill>
                <a:latin typeface="+mj-lt"/>
                <a:cs typeface="Arial" panose="020B0604020202020204" pitchFamily="34" charset="0"/>
              </a:rPr>
              <a:t>Junchi</a:t>
            </a:r>
            <a:r>
              <a:rPr lang="en-US" b="1" dirty="0">
                <a:solidFill>
                  <a:schemeClr val="bg1"/>
                </a:solidFill>
                <a:latin typeface="+mj-lt"/>
                <a:cs typeface="Arial" panose="020B0604020202020204" pitchFamily="34" charset="0"/>
              </a:rPr>
              <a:t> Tian</a:t>
            </a:r>
          </a:p>
          <a:p>
            <a:pPr algn="ctr"/>
            <a:r>
              <a:rPr lang="en-US" b="1" dirty="0" err="1">
                <a:solidFill>
                  <a:schemeClr val="bg1"/>
                </a:solidFill>
                <a:latin typeface="+mj-lt"/>
                <a:cs typeface="Arial" panose="020B0604020202020204" pitchFamily="34" charset="0"/>
              </a:rPr>
              <a:t>Jingshu</a:t>
            </a:r>
            <a:r>
              <a:rPr lang="en-US" b="1" dirty="0">
                <a:solidFill>
                  <a:schemeClr val="bg1"/>
                </a:solidFill>
                <a:latin typeface="+mj-lt"/>
                <a:cs typeface="Arial" panose="020B0604020202020204" pitchFamily="34" charset="0"/>
              </a:rPr>
              <a:t> Song</a:t>
            </a:r>
          </a:p>
          <a:p>
            <a:pPr algn="ctr"/>
            <a:r>
              <a:rPr lang="en-US" b="1" dirty="0" err="1">
                <a:solidFill>
                  <a:schemeClr val="bg1"/>
                </a:solidFill>
                <a:latin typeface="+mj-lt"/>
                <a:cs typeface="Arial" panose="020B0604020202020204" pitchFamily="34" charset="0"/>
              </a:rPr>
              <a:t>Yiming</a:t>
            </a:r>
            <a:r>
              <a:rPr lang="en-US" b="1" dirty="0">
                <a:solidFill>
                  <a:schemeClr val="bg1"/>
                </a:solidFill>
                <a:latin typeface="+mj-lt"/>
                <a:cs typeface="Arial" panose="020B0604020202020204" pitchFamily="34" charset="0"/>
              </a:rPr>
              <a:t> Dong</a:t>
            </a:r>
          </a:p>
          <a:p>
            <a:pPr algn="ctr"/>
            <a:endParaRPr lang="en-US" b="1" dirty="0">
              <a:solidFill>
                <a:schemeClr val="bg1"/>
              </a:solidFill>
              <a:latin typeface="+mj-lt"/>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50" y="1028700"/>
            <a:ext cx="8820150" cy="3108543"/>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 Introductions of dataset</a:t>
            </a:r>
          </a:p>
          <a:p>
            <a:endParaRPr lang="en-US" sz="2800" dirty="0"/>
          </a:p>
          <a:p>
            <a:pPr marL="285750" indent="-285750">
              <a:buFont typeface="Wingdings" panose="05000000000000000000" pitchFamily="2" charset="2"/>
              <a:buChar char="q"/>
            </a:pPr>
            <a:r>
              <a:rPr lang="en-US" sz="2800" dirty="0"/>
              <a:t> Motivation for choosing DC Metro Crime Data</a:t>
            </a:r>
          </a:p>
          <a:p>
            <a:endParaRPr lang="en-US" sz="2800" dirty="0"/>
          </a:p>
          <a:p>
            <a:pPr marL="285750" indent="-285750">
              <a:buFont typeface="Wingdings" panose="05000000000000000000" pitchFamily="2" charset="2"/>
              <a:buChar char="q"/>
            </a:pPr>
            <a:r>
              <a:rPr lang="en-US" sz="2800" dirty="0"/>
              <a:t> The Story We Tell</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r>
              <a:rPr lang="en-US" sz="2800" dirty="0"/>
              <a:t> Tableau Public Link</a:t>
            </a:r>
          </a:p>
        </p:txBody>
      </p:sp>
    </p:spTree>
    <p:extLst>
      <p:ext uri="{BB962C8B-B14F-4D97-AF65-F5344CB8AC3E}">
        <p14:creationId xmlns:p14="http://schemas.microsoft.com/office/powerpoint/2010/main" val="314878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57665"/>
            <a:ext cx="7756263" cy="715304"/>
          </a:xfrm>
        </p:spPr>
        <p:txBody>
          <a:bodyPr/>
          <a:lstStyle/>
          <a:p>
            <a:r>
              <a:rPr lang="en-US" sz="4000" dirty="0"/>
              <a:t>Introductions of dataset</a:t>
            </a:r>
          </a:p>
        </p:txBody>
      </p:sp>
      <p:sp>
        <p:nvSpPr>
          <p:cNvPr id="3" name="TextBox 2"/>
          <p:cNvSpPr txBox="1"/>
          <p:nvPr/>
        </p:nvSpPr>
        <p:spPr>
          <a:xfrm>
            <a:off x="168867" y="1050010"/>
            <a:ext cx="8820150" cy="5262979"/>
          </a:xfrm>
          <a:prstGeom prst="rect">
            <a:avLst/>
          </a:prstGeom>
          <a:noFill/>
        </p:spPr>
        <p:txBody>
          <a:bodyPr wrap="square" rtlCol="0">
            <a:spAutoFit/>
          </a:bodyPr>
          <a:lstStyle/>
          <a:p>
            <a:endParaRPr lang="en-US" sz="2400" dirty="0"/>
          </a:p>
          <a:p>
            <a:r>
              <a:rPr lang="en-US" sz="2400" dirty="0"/>
              <a:t>Dataset of all of the crimes in 2017 in the DC metro police system ranging from Theft, Arson, Assault, Homicide, Sex Abuse, Robbery, and Burglary. </a:t>
            </a:r>
          </a:p>
          <a:p>
            <a:r>
              <a:rPr lang="en-US" sz="2400" dirty="0"/>
              <a:t>Data can be easily geocoded and mapped, trends can be extracted, and predictions can be made. </a:t>
            </a:r>
          </a:p>
          <a:p>
            <a:endParaRPr lang="en-US" sz="2400" dirty="0"/>
          </a:p>
          <a:p>
            <a:r>
              <a:rPr lang="en-US" sz="2400" dirty="0"/>
              <a:t>Raw Data can be accessed from the official website of DC Metropolitan  Police  Department : </a:t>
            </a:r>
            <a:r>
              <a:rPr lang="en-US" sz="2400" dirty="0">
                <a:hlinkClick r:id="rId2"/>
              </a:rPr>
              <a:t>http://crimemap.dc.gov/CrimeMapSearch.aspx#tabs-GeoOther</a:t>
            </a:r>
            <a:endParaRPr lang="en-US" sz="2400" dirty="0"/>
          </a:p>
          <a:p>
            <a:endParaRPr lang="en-US" sz="2400" dirty="0"/>
          </a:p>
          <a:p>
            <a:br>
              <a:rPr lang="en-US" sz="2400" dirty="0"/>
            </a:br>
            <a:endParaRPr lang="en-US" sz="2400" dirty="0"/>
          </a:p>
        </p:txBody>
      </p:sp>
    </p:spTree>
    <p:extLst>
      <p:ext uri="{BB962C8B-B14F-4D97-AF65-F5344CB8AC3E}">
        <p14:creationId xmlns:p14="http://schemas.microsoft.com/office/powerpoint/2010/main" val="136904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57665"/>
            <a:ext cx="7756263" cy="715304"/>
          </a:xfrm>
        </p:spPr>
        <p:txBody>
          <a:bodyPr/>
          <a:lstStyle/>
          <a:p>
            <a:r>
              <a:rPr lang="en-US" sz="4000" dirty="0"/>
              <a:t>Motivation for choosing DC Metro Crime Data</a:t>
            </a:r>
          </a:p>
        </p:txBody>
      </p:sp>
      <p:sp>
        <p:nvSpPr>
          <p:cNvPr id="3" name="TextBox 2"/>
          <p:cNvSpPr txBox="1"/>
          <p:nvPr/>
        </p:nvSpPr>
        <p:spPr>
          <a:xfrm>
            <a:off x="156546" y="1642678"/>
            <a:ext cx="8820150" cy="3677930"/>
          </a:xfrm>
          <a:prstGeom prst="rect">
            <a:avLst/>
          </a:prstGeom>
          <a:noFill/>
        </p:spPr>
        <p:txBody>
          <a:bodyPr wrap="square" rtlCol="0">
            <a:spAutoFit/>
          </a:bodyPr>
          <a:lstStyle/>
          <a:p>
            <a:endParaRPr lang="en-US" sz="2000" dirty="0"/>
          </a:p>
          <a:p>
            <a:pPr>
              <a:lnSpc>
                <a:spcPct val="150000"/>
              </a:lnSpc>
              <a:spcBef>
                <a:spcPts val="600"/>
              </a:spcBef>
            </a:pPr>
            <a:r>
              <a:rPr lang="en-US" sz="2400" dirty="0"/>
              <a:t>Crime is a huge topic related to people’s safety wherever they are. We want to know more about the city we live in, District of Columbia. Detailed report is provided by us in the following dashboard.</a:t>
            </a:r>
          </a:p>
          <a:p>
            <a:endParaRPr lang="en-US" sz="2400" dirty="0"/>
          </a:p>
          <a:p>
            <a:r>
              <a:rPr lang="en-US" sz="2000" dirty="0"/>
              <a:t> </a:t>
            </a:r>
          </a:p>
          <a:p>
            <a:endParaRPr lang="en-US" sz="2000" dirty="0"/>
          </a:p>
        </p:txBody>
      </p:sp>
    </p:spTree>
    <p:extLst>
      <p:ext uri="{BB962C8B-B14F-4D97-AF65-F5344CB8AC3E}">
        <p14:creationId xmlns:p14="http://schemas.microsoft.com/office/powerpoint/2010/main" val="3817766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4534" y="884203"/>
            <a:ext cx="7756263" cy="535905"/>
          </a:xfrm>
          <a:prstGeom prst="rect">
            <a:avLst/>
          </a:prstGeom>
        </p:spPr>
        <p:txBody>
          <a:bodyPr/>
          <a:lstStyle>
            <a:lvl1pPr algn="ctr" rtl="0" eaLnBrk="1" fontAlgn="base" hangingPunct="1">
              <a:spcBef>
                <a:spcPct val="0"/>
              </a:spcBef>
              <a:spcAft>
                <a:spcPct val="0"/>
              </a:spcAft>
              <a:defRPr sz="3000" b="1" kern="1200">
                <a:solidFill>
                  <a:srgbClr val="002060"/>
                </a:solidFill>
                <a:latin typeface="+mj-lt"/>
                <a:ea typeface="ＭＳ Ｐゴシック" charset="0"/>
                <a:cs typeface="Aharoni" panose="02010803020104030203" pitchFamily="2" charset="-79"/>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The  story we are trying to tell with the dashboard</a:t>
            </a:r>
          </a:p>
        </p:txBody>
      </p:sp>
      <p:sp>
        <p:nvSpPr>
          <p:cNvPr id="4" name="TextBox 3">
            <a:extLst>
              <a:ext uri="{FF2B5EF4-FFF2-40B4-BE49-F238E27FC236}">
                <a16:creationId xmlns:a16="http://schemas.microsoft.com/office/drawing/2014/main" id="{5C4B882A-D42D-A547-B715-91EC63B58689}"/>
              </a:ext>
            </a:extLst>
          </p:cNvPr>
          <p:cNvSpPr txBox="1"/>
          <p:nvPr/>
        </p:nvSpPr>
        <p:spPr>
          <a:xfrm>
            <a:off x="728131" y="2201333"/>
            <a:ext cx="7349067" cy="3236848"/>
          </a:xfrm>
          <a:prstGeom prst="rect">
            <a:avLst/>
          </a:prstGeom>
          <a:noFill/>
        </p:spPr>
        <p:txBody>
          <a:bodyPr wrap="square" rtlCol="0">
            <a:spAutoFit/>
          </a:bodyPr>
          <a:lstStyle/>
          <a:p>
            <a:pPr>
              <a:lnSpc>
                <a:spcPct val="150000"/>
              </a:lnSpc>
            </a:pPr>
            <a:r>
              <a:rPr lang="en-US" sz="2400" dirty="0"/>
              <a:t>We want to know the details of Metro crime records in DC area, including crime categories, geographical distribution, arrest date, arrest hour, arrest gender and age. So a lot of interesting insights of crime can be found based on visualization. </a:t>
            </a:r>
          </a:p>
          <a:p>
            <a:pPr>
              <a:lnSpc>
                <a:spcPct val="150000"/>
              </a:lnSpc>
            </a:pPr>
            <a:endParaRPr lang="en-US" dirty="0"/>
          </a:p>
        </p:txBody>
      </p:sp>
    </p:spTree>
    <p:extLst>
      <p:ext uri="{BB962C8B-B14F-4D97-AF65-F5344CB8AC3E}">
        <p14:creationId xmlns:p14="http://schemas.microsoft.com/office/powerpoint/2010/main" val="129557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68" y="1574751"/>
            <a:ext cx="7756263" cy="715304"/>
          </a:xfrm>
        </p:spPr>
        <p:txBody>
          <a:bodyPr/>
          <a:lstStyle/>
          <a:p>
            <a:r>
              <a:rPr lang="en-US" sz="3600" dirty="0"/>
              <a:t>Tableau Public link:</a:t>
            </a:r>
            <a:br>
              <a:rPr lang="en-US" sz="3600" dirty="0"/>
            </a:br>
            <a:r>
              <a:rPr lang="en-US" dirty="0">
                <a:hlinkClick r:id="rId2"/>
              </a:rPr>
              <a:t>https://public.tableau.com/profile/junchi.tian#!/vizhome/DCArrestReportin2017/Dashboard1</a:t>
            </a:r>
            <a:br>
              <a:rPr lang="en-US" dirty="0">
                <a:hlinkClick r:id="rId2"/>
              </a:rPr>
            </a:br>
            <a:br>
              <a:rPr lang="en-US" sz="3600" dirty="0"/>
            </a:br>
            <a:endParaRPr lang="en-US" sz="3600" dirty="0"/>
          </a:p>
        </p:txBody>
      </p:sp>
    </p:spTree>
    <p:extLst>
      <p:ext uri="{BB962C8B-B14F-4D97-AF65-F5344CB8AC3E}">
        <p14:creationId xmlns:p14="http://schemas.microsoft.com/office/powerpoint/2010/main" val="172370737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GW_Photography_Campus_0</Template>
  <TotalTime>23644</TotalTime>
  <Words>168</Words>
  <Application>Microsoft Macintosh PowerPoint</Application>
  <PresentationFormat>On-screen Show (4:3)</PresentationFormat>
  <Paragraphs>28</Paragraphs>
  <Slides>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Book Antiqua</vt:lpstr>
      <vt:lpstr>Calibri</vt:lpstr>
      <vt:lpstr>Wingdings</vt:lpstr>
      <vt:lpstr>GW_Photography_Campus_0</vt:lpstr>
      <vt:lpstr>Custom Design</vt:lpstr>
      <vt:lpstr>2017 DC Metro Arrest Report</vt:lpstr>
      <vt:lpstr>PowerPoint Presentation</vt:lpstr>
      <vt:lpstr>Introductions of dataset</vt:lpstr>
      <vt:lpstr>Motivation for choosing DC Metro Crime Data</vt:lpstr>
      <vt:lpstr>PowerPoint Presentation</vt:lpstr>
      <vt:lpstr>Tableau Public link: https://public.tableau.com/profile/junchi.tian#!/vizhome/DCArrestReportin2017/Dashboard1  </vt:lpstr>
    </vt:vector>
  </TitlesOfParts>
  <Company>The George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Compliance Best Practices and Organization Structure</dc:title>
  <dc:creator>Brian Wright</dc:creator>
  <cp:lastModifiedBy>Dong, Yiming</cp:lastModifiedBy>
  <cp:revision>205</cp:revision>
  <dcterms:created xsi:type="dcterms:W3CDTF">2014-07-01T18:02:47Z</dcterms:created>
  <dcterms:modified xsi:type="dcterms:W3CDTF">2019-02-26T19:45:08Z</dcterms:modified>
</cp:coreProperties>
</file>